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2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T Chocolates Bold" panose="02000803020000020003"/>
      <p:bold r:id="rId22"/>
    </p:embeddedFont>
    <p:embeddedFont>
      <p:font typeface="TT Chocolates" panose="02000503020000020003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781448" y="1968012"/>
            <a:ext cx="13401854" cy="6980132"/>
          </a:xfrm>
          <a:custGeom>
            <a:avLst/>
            <a:gdLst/>
            <a:ahLst/>
            <a:cxnLst/>
            <a:rect l="l" t="t" r="r" b="b"/>
            <a:pathLst>
              <a:path w="13401854" h="6980132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3479" y="3302058"/>
            <a:ext cx="5121624" cy="3892435"/>
          </a:xfrm>
          <a:custGeom>
            <a:avLst/>
            <a:gdLst/>
            <a:ahLst/>
            <a:cxnLst/>
            <a:rect l="l" t="t" r="r" b="b"/>
            <a:pathLst>
              <a:path w="5121624" h="3892435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05466" y="1133475"/>
            <a:ext cx="7187184" cy="8229600"/>
          </a:xfrm>
          <a:custGeom>
            <a:avLst/>
            <a:gdLst/>
            <a:ahLst/>
            <a:cxnLst/>
            <a:rect l="l" t="t" r="r" b="b"/>
            <a:pathLst>
              <a:path w="7187184" h="8229600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48341" y="1415184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88372" y="9363075"/>
            <a:ext cx="2505060" cy="2482287"/>
          </a:xfrm>
          <a:custGeom>
            <a:avLst/>
            <a:gdLst/>
            <a:ahLst/>
            <a:cxnLst/>
            <a:rect l="l" t="t" r="r" b="b"/>
            <a:pathLst>
              <a:path w="2505060" h="2482287">
                <a:moveTo>
                  <a:pt x="0" y="0"/>
                </a:moveTo>
                <a:lnTo>
                  <a:pt x="2505060" y="0"/>
                </a:lnTo>
                <a:lnTo>
                  <a:pt x="2505060" y="2482287"/>
                </a:lnTo>
                <a:lnTo>
                  <a:pt x="0" y="2482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13045" y="113347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61529" y="7194492"/>
            <a:ext cx="820846" cy="789505"/>
          </a:xfrm>
          <a:custGeom>
            <a:avLst/>
            <a:gdLst/>
            <a:ahLst/>
            <a:cxnLst/>
            <a:rect l="l" t="t" r="r" b="b"/>
            <a:pathLst>
              <a:path w="820846" h="789505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99485" y="2816563"/>
            <a:ext cx="6136438" cy="412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7315" b="1" spc="73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MINI PROYEK ANALISI DATA KEKERASAN SEKSUAL</a:t>
            </a:r>
            <a:endParaRPr lang="en-US" sz="7315" b="1" spc="73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7110" y="6959598"/>
            <a:ext cx="5042841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0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By Kelompok 2</a:t>
            </a:r>
            <a:endParaRPr lang="en-US" sz="40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data perbandingan kasus kekerasan seksual antar benua pada tahun 2023 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619500"/>
            <a:ext cx="6317615" cy="47555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249306" y="7277565"/>
            <a:ext cx="3095844" cy="3123735"/>
          </a:xfrm>
          <a:custGeom>
            <a:avLst/>
            <a:gdLst/>
            <a:ahLst/>
            <a:cxnLst/>
            <a:rect l="l" t="t" r="r" b="b"/>
            <a:pathLst>
              <a:path w="3095844" h="3123735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2019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DATA ENGINEER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3416" y="2705095"/>
            <a:ext cx="11560619" cy="631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DATA ENGINEER: MENYIAPKAN FILE EXCEL, MEMASTIKAN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FORMAT SESUAI DENGAN KETENTUAN, MEMASTIKAN LAMA STUDI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DAN MENGECEK DUPLIKAT ATAU KOLOM YANG KOSONG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KETERANGAN: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SORCE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SUBREGION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INDICATOR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DIMENSION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UNIT OF MEASUREMENT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AGE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</a:p>
          <a:p>
            <a:pPr algn="just">
              <a:lnSpc>
                <a:spcPts val="33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29856" y="7765672"/>
            <a:ext cx="2645712" cy="2133639"/>
          </a:xfrm>
          <a:custGeom>
            <a:avLst/>
            <a:gdLst/>
            <a:ahLst/>
            <a:cxnLst/>
            <a:rect l="l" t="t" r="r" b="b"/>
            <a:pathLst>
              <a:path w="2645712" h="2133639">
                <a:moveTo>
                  <a:pt x="0" y="0"/>
                </a:moveTo>
                <a:lnTo>
                  <a:pt x="2645712" y="0"/>
                </a:lnTo>
                <a:lnTo>
                  <a:pt x="2645712" y="2133638"/>
                </a:lnTo>
                <a:lnTo>
                  <a:pt x="0" y="2133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00442" y="2249221"/>
            <a:ext cx="1288711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Programmer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6196" y="3592708"/>
            <a:ext cx="13413134" cy="460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5"/>
              </a:lnSpc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PROGRAMMER: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MENGIMPOR DATA EXCEL KE PYTHON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MENULIS KODE PYTHON UTAMA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MENGIMPOR DATA DENGAN PANDAS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MENGHASILKAN FILE EXCEL HASIL ANALISIS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249306" y="7277565"/>
            <a:ext cx="3095844" cy="3123735"/>
          </a:xfrm>
          <a:custGeom>
            <a:avLst/>
            <a:gdLst/>
            <a:ahLst/>
            <a:cxnLst/>
            <a:rect l="l" t="t" r="r" b="b"/>
            <a:pathLst>
              <a:path w="3095844" h="3123735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2019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VISUAL DESIGNER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1448" y="2793403"/>
            <a:ext cx="14120760" cy="49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VISUAL DESIGNER: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PERBANDINGAN NEGARA TOP 10 PALING AMAN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PERBANDINGAN DATA KORBAN SETIAP TAHUN UNTUK TOP 5 PALING BANYAK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ANTAR KATEGORI JUMLAH DATA KASUS KEKERASAN SEKSUAL TAHUN 2023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DATA PERBANDINGAN KASUS KEKERASAN SEKSUAL ANTAR BENUA PADA TAHUN 2023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MENGGUNAKAN MATPLOTLIB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2601" y="1716495"/>
            <a:ext cx="11902797" cy="76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Kesimpulan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67504" y="2621546"/>
            <a:ext cx="12415576" cy="59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Pembelajaran mengenai analisis data kejahatan kekerasan (UNODC) menunjukkan bahwa peran utamanya adalah transformasional: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712470" lvl="1" indent="-356235" algn="ctr">
              <a:lnSpc>
                <a:spcPts val="4290"/>
              </a:lnSpc>
              <a:buAutoNum type="arabicPeriod"/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Mendorong Kebijakan Berbasis Bukti: Data kejahatan dianalisis untuk menjadi bukti nyata yang kuat bagi pemerintah dalam merancang strategi pencegahan kejahatan yang efektif dan mengalokasikan sumber daya sistem peradilan secara optimal.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712470" lvl="1" indent="-356235" algn="ctr">
              <a:lnSpc>
                <a:spcPts val="4290"/>
              </a:lnSpc>
              <a:buAutoNum type="arabicPeriod"/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Mengukur Kemajuan SDG 16: Analisis ini berfungsi sebagai indikator kinerja global untuk memantau sejauh mana negara-negara telah berhasil mencapai target SDG 16 (Perdamaian dan Keadilan), khususnya dalam upaya mengurangi segala bentuk kekerasan.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ctr">
              <a:lnSpc>
                <a:spcPts val="429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15095399" y="7579220"/>
            <a:ext cx="2381271" cy="2021381"/>
          </a:xfrm>
          <a:custGeom>
            <a:avLst/>
            <a:gdLst/>
            <a:ahLst/>
            <a:cxnLst/>
            <a:rect l="l" t="t" r="r" b="b"/>
            <a:pathLst>
              <a:path w="2381271" h="202138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956257" y="6261077"/>
            <a:ext cx="2897660" cy="3529877"/>
          </a:xfrm>
          <a:custGeom>
            <a:avLst/>
            <a:gdLst/>
            <a:ahLst/>
            <a:cxnLst/>
            <a:rect l="l" t="t" r="r" b="b"/>
            <a:pathLst>
              <a:path w="2897660" h="3529877">
                <a:moveTo>
                  <a:pt x="2897660" y="0"/>
                </a:moveTo>
                <a:lnTo>
                  <a:pt x="0" y="0"/>
                </a:lnTo>
                <a:lnTo>
                  <a:pt x="0" y="3529876"/>
                </a:lnTo>
                <a:lnTo>
                  <a:pt x="2897660" y="3529876"/>
                </a:lnTo>
                <a:lnTo>
                  <a:pt x="289766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29695" y="2867081"/>
            <a:ext cx="8428610" cy="4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0"/>
              </a:lnSpc>
            </a:pPr>
            <a:r>
              <a:rPr lang="en-US" sz="9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Sesi Tanya Jawab dan Diskusi</a:t>
            </a:r>
            <a:endParaRPr lang="en-US" sz="9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438512" y="481629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14235" y="481629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781448" y="1968012"/>
            <a:ext cx="13401854" cy="6980132"/>
          </a:xfrm>
          <a:custGeom>
            <a:avLst/>
            <a:gdLst/>
            <a:ahLst/>
            <a:cxnLst/>
            <a:rect l="l" t="t" r="r" b="b"/>
            <a:pathLst>
              <a:path w="13401854" h="6980132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3479" y="3302058"/>
            <a:ext cx="5121624" cy="3892435"/>
          </a:xfrm>
          <a:custGeom>
            <a:avLst/>
            <a:gdLst/>
            <a:ahLst/>
            <a:cxnLst/>
            <a:rect l="l" t="t" r="r" b="b"/>
            <a:pathLst>
              <a:path w="5121624" h="3892435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05466" y="1133475"/>
            <a:ext cx="7187184" cy="8229600"/>
          </a:xfrm>
          <a:custGeom>
            <a:avLst/>
            <a:gdLst/>
            <a:ahLst/>
            <a:cxnLst/>
            <a:rect l="l" t="t" r="r" b="b"/>
            <a:pathLst>
              <a:path w="7187184" h="8229600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48341" y="1415184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10985" y="9448800"/>
            <a:ext cx="2182447" cy="2162606"/>
          </a:xfrm>
          <a:custGeom>
            <a:avLst/>
            <a:gdLst/>
            <a:ahLst/>
            <a:cxnLst/>
            <a:rect l="l" t="t" r="r" b="b"/>
            <a:pathLst>
              <a:path w="2182447" h="2162606">
                <a:moveTo>
                  <a:pt x="0" y="0"/>
                </a:moveTo>
                <a:lnTo>
                  <a:pt x="2182447" y="0"/>
                </a:lnTo>
                <a:lnTo>
                  <a:pt x="2182447" y="2162606"/>
                </a:lnTo>
                <a:lnTo>
                  <a:pt x="0" y="2162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13045" y="113347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99485" y="3810073"/>
            <a:ext cx="5293648" cy="276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Terima Kasih</a:t>
            </a:r>
            <a:endParaRPr lang="en-US" sz="9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272288" y="7194492"/>
            <a:ext cx="820846" cy="789505"/>
          </a:xfrm>
          <a:custGeom>
            <a:avLst/>
            <a:gdLst/>
            <a:ahLst/>
            <a:cxnLst/>
            <a:rect l="l" t="t" r="r" b="b"/>
            <a:pathLst>
              <a:path w="820846" h="789505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712277" y="6580545"/>
            <a:ext cx="3771988" cy="3020056"/>
          </a:xfrm>
          <a:custGeom>
            <a:avLst/>
            <a:gdLst/>
            <a:ahLst/>
            <a:cxnLst/>
            <a:rect l="l" t="t" r="r" b="b"/>
            <a:pathLst>
              <a:path w="3771988" h="3020056">
                <a:moveTo>
                  <a:pt x="3771988" y="0"/>
                </a:moveTo>
                <a:lnTo>
                  <a:pt x="0" y="0"/>
                </a:lnTo>
                <a:lnTo>
                  <a:pt x="0" y="3020056"/>
                </a:lnTo>
                <a:lnTo>
                  <a:pt x="3771988" y="3020056"/>
                </a:lnTo>
                <a:lnTo>
                  <a:pt x="377198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18943" y="3968316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2921" y="2187867"/>
            <a:ext cx="1190879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ANGGOTA KELOMPOK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2921" y="3144838"/>
            <a:ext cx="11171114" cy="368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ASTRI YULI ANDANI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AYLA AZZURA PUTRI M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DANANG TRIYATNO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DAPOT MATTHEW TAMPUBOLO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DEA AMELIANA SAPUTRI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DWITA LISTANTI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67504" y="1629286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LATAR BELAKANG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85741" y="2531003"/>
            <a:ext cx="12609658" cy="541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5"/>
              </a:lnSpc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Latar belakang dilakukannya analisis data kejahatan ini adalah untuk: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Mengukur dan Memahami Kejahatan Serius: Data ini fokus pada indikator kejahatan yang berdampak besar pada masyarakat, yaitu kejahatan dibidang kekerasan seksual.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Kebutuhan Data Komparatif Global: Data disediakan oleh badan internasional (UNODC) yang memungkinkan perbandingan tingkat kejahatan antarnegara, kawasan, dan sub-kawasan secara terstandarisasi.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Pelacakan Tren Waktu: Data mencakup variabel Tahun, yang memungkinkan analisis untuk mengamati perubahan (peningkatan atau penurunan) jenis kejahatan tertentu dari waktu ke waktu.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095399" y="7579220"/>
            <a:ext cx="2381271" cy="2021381"/>
          </a:xfrm>
          <a:custGeom>
            <a:avLst/>
            <a:gdLst/>
            <a:ahLst/>
            <a:cxnLst/>
            <a:rect l="l" t="t" r="r" b="b"/>
            <a:pathLst>
              <a:path w="2381271" h="202138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TUJUAN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597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Tujuan utama dari analisis data kejahatan kekerasan dan seksual ini adalah: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Membandingkan Tingkat Kejahatan: Untuk mengetahui negara atau wilayah mana yang memiliki tingkat kejahatan tertinggi atau terendah berdasarkan indikator tertentu.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Mendukung Kebijakan Berbasis Bukti: Menyediakan data yang kuat untuk pemerintah dan organisasi internasional dalam merumuskan kebijakan pencegahan kejahatan dan mengalokasikan sumber daya secara efektif untuk sistem peradilan pidana.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Mengidentifikasi Target Intervensi: Untuk mengidentifikasi kategori kejahatan, kelompok demografi, atau wilayah yang paling membutuhkan intervensi dan program perlindungan.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PROSES PEMBUATAN 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230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membuat folder di github dan menambahkan kolaborasi ke masing  masing akun anggota kelompok</a:t>
            </a: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1305" y="3759064"/>
            <a:ext cx="8173773" cy="4597747"/>
          </a:xfrm>
          <a:custGeom>
            <a:avLst/>
            <a:gdLst/>
            <a:ahLst/>
            <a:cxnLst/>
            <a:rect l="l" t="t" r="r" b="b"/>
            <a:pathLst>
              <a:path w="8173773" h="4597747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PROSES PEMBUATAN 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230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masing masing akun anggota kelompok melakukan update proges yang sudah dikerjakan ke reposity 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1305" y="3759064"/>
            <a:ext cx="8173773" cy="4597747"/>
          </a:xfrm>
          <a:custGeom>
            <a:avLst/>
            <a:gdLst/>
            <a:ahLst/>
            <a:cxnLst/>
            <a:rect l="l" t="t" r="r" b="b"/>
            <a:pathLst>
              <a:path w="8173773" h="4597747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negara top 10 yang aman dan tidak aman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2" name="Picture 11" descr="top10 aman dan tidak am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238500"/>
            <a:ext cx="12008485" cy="5403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2412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00400" y="1866900"/>
            <a:ext cx="12602845" cy="1362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JUMLAH KATEGORI KEJAHATAN TERBANYAK TOP 5 (2003 - 2023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3238500"/>
            <a:ext cx="9602470" cy="54819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58204" y="3538945"/>
            <a:ext cx="10876942" cy="5343298"/>
          </a:xfrm>
          <a:custGeom>
            <a:avLst/>
            <a:gdLst/>
            <a:ahLst/>
            <a:cxnLst/>
            <a:rect l="l" t="t" r="r" b="b"/>
            <a:pathLst>
              <a:path w="10876942" h="5343298">
                <a:moveTo>
                  <a:pt x="0" y="0"/>
                </a:moveTo>
                <a:lnTo>
                  <a:pt x="10876941" y="0"/>
                </a:lnTo>
                <a:lnTo>
                  <a:pt x="10876941" y="5343298"/>
                </a:lnTo>
                <a:lnTo>
                  <a:pt x="0" y="5343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antar kategori jumlah data kasus seksual tahun 2023 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3370</Words>
  <Application>WPS Presentation</Application>
  <PresentationFormat>On-screen Show (4:3)</PresentationFormat>
  <Paragraphs>95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TT Chocolates Bold</vt:lpstr>
      <vt:lpstr>TT Chocolates</vt:lpstr>
      <vt:lpstr>Arial</vt:lpstr>
      <vt:lpstr>Hagrid Text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Ungu dan Biru Modern Teknologi Presentasi Mengenal Kecerdasan Buatan</dc:title>
  <dc:creator/>
  <cp:lastModifiedBy>Nadine Aurora</cp:lastModifiedBy>
  <cp:revision>4</cp:revision>
  <dcterms:created xsi:type="dcterms:W3CDTF">2006-08-16T00:00:00Z</dcterms:created>
  <dcterms:modified xsi:type="dcterms:W3CDTF">2025-11-25T04:58:43Z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EF7309CBC3A5487E8F6C4831C25931B9_12</vt:lpwstr>
  </property>
  <property fmtid="{D5CDD505-2E9C-101B-9397-08002B2CF9AE}" pid="3" name="KSOProductBuildVer">
    <vt:lpwstr>1033-12.2.0.23155</vt:lpwstr>
  </property>
</Properties>
</file>